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0" r:id="rId2"/>
    <p:sldId id="281" r:id="rId3"/>
    <p:sldId id="283" r:id="rId4"/>
    <p:sldId id="284" r:id="rId5"/>
    <p:sldId id="285" r:id="rId6"/>
    <p:sldId id="286" r:id="rId7"/>
    <p:sldId id="282" r:id="rId8"/>
    <p:sldId id="288" r:id="rId9"/>
    <p:sldId id="289" r:id="rId10"/>
    <p:sldId id="290" r:id="rId11"/>
    <p:sldId id="291" r:id="rId12"/>
    <p:sldId id="292" r:id="rId13"/>
    <p:sldId id="293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A900"/>
    <a:srgbClr val="D09E00"/>
    <a:srgbClr val="81D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5" autoAdjust="0"/>
    <p:restoredTop sz="87457" autoAdjust="0"/>
  </p:normalViewPr>
  <p:slideViewPr>
    <p:cSldViewPr snapToGrid="0">
      <p:cViewPr varScale="1">
        <p:scale>
          <a:sx n="64" d="100"/>
          <a:sy n="64" d="100"/>
        </p:scale>
        <p:origin x="94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93C15F-500F-442D-981D-159543ED41B9}" type="datetimeFigureOut">
              <a:rPr lang="es-ES" smtClean="0"/>
              <a:t>09/10/2025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FE52D3-EF70-46DA-9682-10AC7CC08F0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3912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E52D3-EF70-46DA-9682-10AC7CC08F0F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3247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E52D3-EF70-46DA-9682-10AC7CC08F0F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410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E52D3-EF70-46DA-9682-10AC7CC08F0F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92042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E52D3-EF70-46DA-9682-10AC7CC08F0F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8844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E52D3-EF70-46DA-9682-10AC7CC08F0F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6474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E52D3-EF70-46DA-9682-10AC7CC08F0F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4890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E52D3-EF70-46DA-9682-10AC7CC08F0F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49339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E52D3-EF70-46DA-9682-10AC7CC08F0F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1917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E52D3-EF70-46DA-9682-10AC7CC08F0F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04353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E52D3-EF70-46DA-9682-10AC7CC08F0F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1078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E52D3-EF70-46DA-9682-10AC7CC08F0F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00938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E52D3-EF70-46DA-9682-10AC7CC08F0F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9497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FE52D3-EF70-46DA-9682-10AC7CC08F0F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4630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E1A6D-5899-4903-8CFD-34D42404E0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4B34DD-F7D9-4A8C-AFE1-1199CD65C2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E1AFC4-7753-4812-8177-44859A2A9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39D7-2BBF-402D-97F6-A84EE228D87C}" type="datetimeFigureOut">
              <a:rPr lang="es-ES" smtClean="0"/>
              <a:t>09/10/2025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83C52-27B9-453D-B62F-D6971C5E9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6F0B1-AB5F-4510-97A3-2085E2CF2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B02C-F090-49C5-92DF-DC4A7053F5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8392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2DD9C-E1BB-4621-AA8F-2A42F2B0D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1318FD-4A7D-4CA8-956B-3BB753557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E247E-F456-45BE-9A4C-4C8B7DE7E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39D7-2BBF-402D-97F6-A84EE228D87C}" type="datetimeFigureOut">
              <a:rPr lang="es-ES" smtClean="0"/>
              <a:t>09/10/2025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BD7FF-9668-4222-9896-5FFAC5F57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F2EED-6B40-4EDD-B72F-9572DAD0F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B02C-F090-49C5-92DF-DC4A7053F5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5347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5EB1B-A8BB-45EB-BD34-5390CFCAC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047433-9DAB-47B3-B13D-666AB3CA1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08C9A3-21C6-4117-9B66-9DEC19298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39D7-2BBF-402D-97F6-A84EE228D87C}" type="datetimeFigureOut">
              <a:rPr lang="es-ES" smtClean="0"/>
              <a:t>09/10/2025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6FDA3-9D4C-4BF6-82DD-AEEA57AC1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4B983F-9E83-4D34-A72A-5B9C4C9DD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B02C-F090-49C5-92DF-DC4A7053F5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9835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DD55D-EA07-4299-BF9E-718A19EA2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74148-438C-4F70-BC6A-DAB833ABB3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E9EB1C-363A-49A2-AF57-00F021850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566A54-2563-43CC-B209-1C3F35443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39D7-2BBF-402D-97F6-A84EE228D87C}" type="datetimeFigureOut">
              <a:rPr lang="es-ES" smtClean="0"/>
              <a:t>09/10/2025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D3A069-EABC-4183-B4F2-38023F177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FC6988-D3C2-4F04-99C5-D4F86ABE1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B02C-F090-49C5-92DF-DC4A7053F5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7269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02BAA-96B7-4046-8058-575BAE3C5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E35E49-4CFE-4621-BC31-6EE8BD3C58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B9287E-F95D-4B4C-8DFA-C3D7E4F66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4E5BCE-3739-4544-A871-04A6860DF5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1F5A4E-2E5B-4CEC-B132-28A063451F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BFDFC34-F1EA-455C-A095-69D373269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39D7-2BBF-402D-97F6-A84EE228D87C}" type="datetimeFigureOut">
              <a:rPr lang="es-ES" smtClean="0"/>
              <a:t>09/10/2025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23F58A-52D8-4FED-B96C-8B56FC8D7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C2C848-B442-45CC-8BA9-E3F4C6F94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B02C-F090-49C5-92DF-DC4A7053F5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1536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FF731-3C39-407A-B3BC-3853F48FF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B8EBEE-1C82-40B5-996E-A6E78E9ED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39D7-2BBF-402D-97F6-A84EE228D87C}" type="datetimeFigureOut">
              <a:rPr lang="es-ES" smtClean="0"/>
              <a:t>09/10/2025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875B06-222B-4F63-8C7B-E1CC80602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682D75-F5CB-4EAB-AA40-0B89A6552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B02C-F090-49C5-92DF-DC4A7053F5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0119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CE6536-7BA1-49B9-8ED7-A567F3443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39D7-2BBF-402D-97F6-A84EE228D87C}" type="datetimeFigureOut">
              <a:rPr lang="es-ES" smtClean="0"/>
              <a:t>09/10/2025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94F034-240A-48E6-AFB0-18CD8F456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190544-D616-438C-801C-D2FADBA47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B02C-F090-49C5-92DF-DC4A7053F5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1120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05488-0440-4C50-90D9-EF324E244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83698-18EF-4C77-BCE4-D3B4CD292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B716B7-A9A2-4F5A-B861-DA0F24448C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BD6459-351C-4940-8216-40A195258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39D7-2BBF-402D-97F6-A84EE228D87C}" type="datetimeFigureOut">
              <a:rPr lang="es-ES" smtClean="0"/>
              <a:t>09/10/2025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93EE1-B711-4F2D-9A72-A34D3D5A8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A4BFCA-39FF-452D-AA22-5D926D634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B02C-F090-49C5-92DF-DC4A7053F5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9238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3869D-D30C-4731-815D-99D162659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9FDECD-9C7E-4B03-B4B2-36309454C7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2FF58-80E9-4913-ADDB-85CD9974BA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F30627-E360-44DA-A736-16779721D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39D7-2BBF-402D-97F6-A84EE228D87C}" type="datetimeFigureOut">
              <a:rPr lang="es-ES" smtClean="0"/>
              <a:t>09/10/2025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1CEE1A-F610-43FD-98A2-7174FF29C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5EB1F2-0449-4897-9186-F33273ECF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B02C-F090-49C5-92DF-DC4A7053F5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5917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E2084-04C5-48BE-ADA3-C57867554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5E72AE-F5A3-404A-9FD0-7328133D2A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A2D67-6BEE-40EA-B40F-7CB95267B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39D7-2BBF-402D-97F6-A84EE228D87C}" type="datetimeFigureOut">
              <a:rPr lang="es-ES" smtClean="0"/>
              <a:t>09/10/2025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2C610-EFB0-49F5-9065-02E4B76FF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6E1F7-F1CD-4D8A-AA19-DEF71C2BB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B02C-F090-49C5-92DF-DC4A7053F5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5411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4AD408-0E4E-42AF-A463-BEC05293B3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D9A730-E860-4660-AB1A-81C572FD98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7EDFF-9CB0-4986-A3C8-BF995DD02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C39D7-2BBF-402D-97F6-A84EE228D87C}" type="datetimeFigureOut">
              <a:rPr lang="es-ES" smtClean="0"/>
              <a:t>09/10/2025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3F226-3B9A-49AA-81C4-BC90DCDC4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AC53F-AB78-4599-8588-EAF022A14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E1B02C-F090-49C5-92DF-DC4A7053F5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5606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7976F5-292D-45B0-9E10-EB69200B7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485E3E-F14E-43D5-AAC3-F96C88396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8245B-8A4E-481E-86C5-3DBA2B1C16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C39D7-2BBF-402D-97F6-A84EE228D87C}" type="datetimeFigureOut">
              <a:rPr lang="es-ES" smtClean="0"/>
              <a:t>09/10/2025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BEC4AA-FCAB-4478-ADDB-9261E11A31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C710A-F410-495F-BDD9-6F7239DB4F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1B02C-F090-49C5-92DF-DC4A7053F5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0742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24853" y="224852"/>
            <a:ext cx="4092314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/>
              <a:t>DESARROLLO PERSONAL — TALLERES PARA PERSONAS QUE BUSCAN </a:t>
            </a:r>
            <a:r>
              <a:rPr lang="es-ES" b="1" dirty="0" smtClean="0"/>
              <a:t>CRECER</a:t>
            </a:r>
          </a:p>
          <a:p>
            <a:pPr algn="just"/>
            <a:endParaRPr lang="es-ES" sz="1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S" b="1" dirty="0"/>
              <a:t>Descubre tu mejor </a:t>
            </a:r>
            <a:r>
              <a:rPr lang="es-ES" b="1" dirty="0" smtClean="0"/>
              <a:t>versión</a:t>
            </a:r>
          </a:p>
          <a:p>
            <a:pPr algn="just"/>
            <a:endParaRPr lang="es-ES" b="1" dirty="0"/>
          </a:p>
          <a:p>
            <a:r>
              <a:rPr lang="es-ES" dirty="0"/>
              <a:t>Estos talleres están diseñados para quienes desean fortalecer su bienestar emocional, su autoconocimiento y sus habilidades sociales.</a:t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>Cada experiencia te invita a reconectar contigo, comprender tus emociones y desarrollar herramientas prácticas para vivir con mayor claridad, serenidad y propósito.</a:t>
            </a:r>
          </a:p>
          <a:p>
            <a:r>
              <a:rPr lang="es-ES" b="1" dirty="0"/>
              <a:t/>
            </a:r>
            <a:br>
              <a:rPr lang="es-ES" b="1" dirty="0"/>
            </a:br>
            <a:endParaRPr lang="es-ES" sz="1600" b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es-ES" sz="1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es-ES" sz="1600" b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es-ES" sz="1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es-ES" sz="1600" b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es-ES" sz="1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24853" y="4528307"/>
            <a:ext cx="45420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/>
              <a:t>Temáticas destacadas</a:t>
            </a:r>
            <a:r>
              <a:rPr lang="es-ES" b="1" dirty="0" smtClean="0"/>
              <a:t>:</a:t>
            </a:r>
          </a:p>
          <a:p>
            <a:pPr lvl="0"/>
            <a:r>
              <a:rPr lang="es-ES" dirty="0"/>
              <a:t>Autoconocimiento y desarrollo personal</a:t>
            </a:r>
          </a:p>
          <a:p>
            <a:pPr lvl="0"/>
            <a:r>
              <a:rPr lang="es-ES" dirty="0"/>
              <a:t>Gestión del estrés y equilibrio emocional</a:t>
            </a:r>
          </a:p>
          <a:p>
            <a:pPr lvl="0"/>
            <a:r>
              <a:rPr lang="es-ES" dirty="0"/>
              <a:t>Comunicación efectiva y relaciones conscientes</a:t>
            </a:r>
          </a:p>
          <a:p>
            <a:pPr lvl="0"/>
            <a:r>
              <a:rPr lang="es-ES" dirty="0"/>
              <a:t>Liderazgo personal y propósito de </a:t>
            </a:r>
            <a:r>
              <a:rPr lang="es-ES" dirty="0" smtClean="0"/>
              <a:t>vida. </a:t>
            </a:r>
            <a:endParaRPr lang="es-ES" dirty="0"/>
          </a:p>
          <a:p>
            <a:pPr lvl="0"/>
            <a:r>
              <a:rPr lang="es-ES" dirty="0" smtClean="0"/>
              <a:t>relajación </a:t>
            </a:r>
            <a:r>
              <a:rPr lang="es-ES" dirty="0"/>
              <a:t>y </a:t>
            </a:r>
            <a:r>
              <a:rPr lang="es-ES" dirty="0" smtClean="0"/>
              <a:t>auto-hipnosis</a:t>
            </a:r>
            <a:endParaRPr lang="es-ES" dirty="0"/>
          </a:p>
          <a:p>
            <a:pPr algn="just"/>
            <a:endParaRPr lang="es-ES" dirty="0"/>
          </a:p>
          <a:p>
            <a:pPr algn="just"/>
            <a:endParaRPr lang="es-ES" sz="1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886793" y="419724"/>
            <a:ext cx="42871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i="1" dirty="0">
                <a:solidFill>
                  <a:srgbClr val="DEA900"/>
                </a:solidFill>
              </a:rPr>
              <a:t>El cambio verdadero comienza dentro. Desde allí florecen las personas y las empresas.</a:t>
            </a:r>
            <a:endParaRPr lang="es-ES" sz="2000" dirty="0">
              <a:solidFill>
                <a:srgbClr val="DEA900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8919148" y="4335824"/>
            <a:ext cx="304300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Beneficio clave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es-ES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s-ES" dirty="0" smtClean="0"/>
              <a:t>Cada </a:t>
            </a:r>
            <a:r>
              <a:rPr lang="es-ES" dirty="0"/>
              <a:t>taller es una experiencia que renueva tu energía, mejora tus vínculos y te conecta con tu equilibrio interior. 🌿</a:t>
            </a:r>
            <a:r>
              <a:rPr lang="es-E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75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2" t="4809" r="372" b="7759"/>
          <a:stretch/>
        </p:blipFill>
        <p:spPr>
          <a:xfrm>
            <a:off x="0" y="-44107"/>
            <a:ext cx="12195249" cy="690210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032354" y="149901"/>
            <a:ext cx="44220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rgbClr val="DEA9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Taller de Autoconocimiento y Desarrollo Personal</a:t>
            </a:r>
            <a:endParaRPr lang="es-ES" sz="2800" dirty="0">
              <a:solidFill>
                <a:srgbClr val="DEA9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 flipH="1">
            <a:off x="607099" y="606179"/>
            <a:ext cx="388170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Verdana" panose="020B0604030504040204" pitchFamily="34" charset="0"/>
                <a:ea typeface="Verdana" panose="020B0604030504040204" pitchFamily="34" charset="0"/>
              </a:rPr>
              <a:t>Un espacio para reconectar contigo mismo, descubrir tu potencial y fortalecer tu equilibrio interior</a:t>
            </a:r>
            <a:r>
              <a:rPr lang="es-ES" sz="16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A través de dinámicas vivenciales, exploramos cómo el autoconocimiento impulsa tu crecimiento, </a:t>
            </a:r>
            <a:r>
              <a:rPr lang="es-ES" sz="1600" dirty="0" smtClean="0">
                <a:latin typeface="Verdana" panose="020B0604030504040204" pitchFamily="34" charset="0"/>
                <a:ea typeface="Verdana" panose="020B0604030504040204" pitchFamily="34" charset="0"/>
              </a:rPr>
              <a:t>tu autoestima, tus </a:t>
            </a: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  <a:t>relaciones y tu liderazgo personal.</a:t>
            </a:r>
            <a:br>
              <a:rPr lang="es-ES" sz="16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s-E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779488" y="3717561"/>
            <a:ext cx="32528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Verdana" panose="020B0604030504040204" pitchFamily="34" charset="0"/>
                <a:ea typeface="Verdana" panose="020B0604030504040204" pitchFamily="34" charset="0"/>
              </a:rPr>
              <a:t>Una experiencia transformadora para vivir con mayor claridad, propósito y autenticidad.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8232849" y="1409075"/>
            <a:ext cx="39624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Verdana" panose="020B0604030504040204" pitchFamily="34" charset="0"/>
                <a:ea typeface="Verdana" panose="020B0604030504040204" pitchFamily="34" charset="0"/>
              </a:rPr>
              <a:t>Metodología Activo-Participativa y Lúdica con </a:t>
            </a:r>
            <a:r>
              <a:rPr lang="es-ES" sz="1600" b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Gamificación</a:t>
            </a:r>
            <a:endParaRPr lang="es-ES" sz="16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s-E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ES" sz="1600" dirty="0"/>
              <a:t>Aprender haciendo, sintiendo y disfrutando.</a:t>
            </a:r>
            <a:br>
              <a:rPr lang="es-ES" sz="1600" dirty="0"/>
            </a:br>
            <a:r>
              <a:rPr lang="es-ES" sz="1600" dirty="0"/>
              <a:t>Nuestra metodología integra el juego, la reflexión y la experiencia directa, convirtiendo cada sesión en un espacio dinámico, creativo y significativo</a:t>
            </a:r>
            <a:r>
              <a:rPr lang="es-ES" sz="1600" dirty="0" smtClean="0"/>
              <a:t>.</a:t>
            </a:r>
          </a:p>
          <a:p>
            <a:endParaRPr lang="es-E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s-ES" sz="16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ES" sz="1600" b="1" dirty="0">
                <a:latin typeface="Verdana" panose="020B0604030504040204" pitchFamily="34" charset="0"/>
                <a:ea typeface="Verdana" panose="020B0604030504040204" pitchFamily="34" charset="0"/>
              </a:rPr>
              <a:t>La </a:t>
            </a:r>
            <a:r>
              <a:rPr lang="es-ES" sz="1600" b="1" dirty="0" err="1">
                <a:latin typeface="Verdana" panose="020B0604030504040204" pitchFamily="34" charset="0"/>
                <a:ea typeface="Verdana" panose="020B0604030504040204" pitchFamily="34" charset="0"/>
              </a:rPr>
              <a:t>gamificación</a:t>
            </a:r>
            <a:r>
              <a:rPr lang="es-ES" sz="1600" b="1" dirty="0">
                <a:latin typeface="Verdana" panose="020B0604030504040204" pitchFamily="34" charset="0"/>
                <a:ea typeface="Verdana" panose="020B0604030504040204" pitchFamily="34" charset="0"/>
              </a:rPr>
              <a:t> potencia la motivación, la conexión y el aprendizaje duradero</a:t>
            </a:r>
            <a:r>
              <a:rPr lang="es-ES" sz="1600" dirty="0"/>
              <a:t>.</a:t>
            </a:r>
            <a:endParaRPr lang="es-E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76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2" t="4809" r="372" b="7759"/>
          <a:stretch/>
        </p:blipFill>
        <p:spPr>
          <a:xfrm>
            <a:off x="0" y="-44107"/>
            <a:ext cx="12195249" cy="690210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032354" y="149901"/>
            <a:ext cx="44220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sz="2400" b="1" dirty="0">
                <a:solidFill>
                  <a:srgbClr val="DEA900"/>
                </a:solidFill>
              </a:rPr>
              <a:t>Taller de Herramientas de Relajación y Auto-hipnosis para el Manejo del Estrés</a:t>
            </a:r>
            <a:endParaRPr lang="es-ES" sz="2400" dirty="0">
              <a:solidFill>
                <a:srgbClr val="DEA90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 flipH="1">
            <a:off x="610348" y="1301359"/>
            <a:ext cx="3881705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b="1" dirty="0"/>
              <a:t>Taller de Herramientas de Relajación y Auto-hipnosis para el Manejo del Estrés</a:t>
            </a:r>
            <a:endParaRPr lang="es-ES" dirty="0"/>
          </a:p>
          <a:p>
            <a:endParaRPr lang="es-ES" sz="800" dirty="0" smtClean="0"/>
          </a:p>
          <a:p>
            <a:r>
              <a:rPr lang="es-ES" dirty="0" smtClean="0"/>
              <a:t>Una </a:t>
            </a:r>
            <a:r>
              <a:rPr lang="es-ES" dirty="0"/>
              <a:t>experiencia para detenerte, respirar y reconectar contigo mismo.</a:t>
            </a:r>
            <a:br>
              <a:rPr lang="es-ES" dirty="0"/>
            </a:br>
            <a:r>
              <a:rPr lang="es-ES" dirty="0"/>
              <a:t>A través de técnicas de Coaching, Programación Neurolingüística, relajación, visualización y auto-hipnosis, aprenderás a gestionar el estrés, equilibrar tus emociones y fortalecer tu autoconciencia</a:t>
            </a:r>
            <a:r>
              <a:rPr lang="es-ES" dirty="0" smtClean="0"/>
              <a:t>.</a:t>
            </a:r>
            <a:br>
              <a:rPr lang="es-ES" dirty="0" smtClean="0"/>
            </a:br>
            <a:endParaRPr lang="es-ES" sz="800" dirty="0"/>
          </a:p>
          <a:p>
            <a:r>
              <a:rPr lang="es-ES" b="1" dirty="0"/>
              <a:t>Un viaje interior hacia la serenidad, la claridad y el bienestar profundo.</a:t>
            </a:r>
            <a:endParaRPr lang="es-ES" dirty="0"/>
          </a:p>
          <a:p>
            <a:endParaRPr lang="es-E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8079699" y="3089340"/>
            <a:ext cx="3962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Verdana" panose="020B0604030504040204" pitchFamily="34" charset="0"/>
                <a:ea typeface="Verdana" panose="020B0604030504040204" pitchFamily="34" charset="0"/>
              </a:rPr>
              <a:t>Metodología Activo-Participativa y Lúdica con </a:t>
            </a:r>
            <a:r>
              <a:rPr lang="es-ES" sz="1600" b="1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Gamificación</a:t>
            </a:r>
            <a:endParaRPr lang="es-ES" sz="16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s-ES" sz="8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ES" dirty="0"/>
              <a:t>Basado en la práctica vivencial, la experimentación consciente y el aprendizaje lúdico,</a:t>
            </a:r>
            <a:br>
              <a:rPr lang="es-ES" dirty="0"/>
            </a:br>
            <a:r>
              <a:rPr lang="es-ES" dirty="0"/>
              <a:t>este taller invita a sentir, reflexionar y aplicar cada técnica en la propia experiencia.</a:t>
            </a:r>
            <a:br>
              <a:rPr lang="es-ES" dirty="0"/>
            </a:br>
            <a:r>
              <a:rPr lang="es-ES" sz="800" b="1" dirty="0"/>
              <a:t/>
            </a:r>
            <a:br>
              <a:rPr lang="es-ES" sz="800" b="1" dirty="0"/>
            </a:br>
            <a:r>
              <a:rPr lang="es-ES" b="1" dirty="0"/>
              <a:t>Una metodología que transforma el conocimiento en equilibrio real.</a:t>
            </a:r>
            <a:endParaRPr lang="es-ES" dirty="0"/>
          </a:p>
          <a:p>
            <a:endParaRPr lang="es-ES" sz="16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09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2" t="4809" r="372" b="7759"/>
          <a:stretch/>
        </p:blipFill>
        <p:spPr>
          <a:xfrm>
            <a:off x="-3249" y="0"/>
            <a:ext cx="12195249" cy="690210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032354" y="149901"/>
            <a:ext cx="44220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sz="2800" b="1" dirty="0" smtClean="0">
                <a:solidFill>
                  <a:srgbClr val="DEA900"/>
                </a:solidFill>
              </a:rPr>
              <a:t>Taller </a:t>
            </a:r>
            <a:r>
              <a:rPr lang="es-ES" sz="2800" b="1" dirty="0">
                <a:solidFill>
                  <a:srgbClr val="DEA900"/>
                </a:solidFill>
              </a:rPr>
              <a:t>de Gestión del Estrés y Equilibrio Emocional</a:t>
            </a:r>
            <a:r>
              <a:rPr lang="es-ES" b="1" dirty="0"/>
              <a:t/>
            </a:r>
            <a:br>
              <a:rPr lang="es-ES" b="1" dirty="0"/>
            </a:br>
            <a:endParaRPr lang="es-ES" sz="2400" dirty="0">
              <a:solidFill>
                <a:srgbClr val="DEA90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 flipH="1">
            <a:off x="501668" y="1473340"/>
            <a:ext cx="388170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Convierte la presión en bienestar y productividad</a:t>
            </a:r>
            <a:r>
              <a:rPr lang="es-ES" dirty="0"/>
              <a:t/>
            </a:r>
            <a:br>
              <a:rPr lang="es-ES" dirty="0"/>
            </a:br>
            <a:r>
              <a:rPr lang="es-ES" sz="800" dirty="0"/>
              <a:t/>
            </a:r>
            <a:br>
              <a:rPr lang="es-ES" sz="800" dirty="0"/>
            </a:br>
            <a:r>
              <a:rPr lang="es-ES" dirty="0"/>
              <a:t>Aprende a transformar la presión laboral en energía positiva.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800" dirty="0" smtClean="0"/>
              <a:t/>
            </a:r>
            <a:br>
              <a:rPr lang="es-ES" sz="800" dirty="0" smtClean="0"/>
            </a:br>
            <a:r>
              <a:rPr lang="es-ES" dirty="0" smtClean="0"/>
              <a:t>Este </a:t>
            </a:r>
            <a:r>
              <a:rPr lang="es-ES" dirty="0"/>
              <a:t>taller te ofrece herramientas prácticas para mantener la calma, tomar decisiones más claras y aumentar tu resiliencia en entornos exigentes.</a:t>
            </a:r>
          </a:p>
          <a:p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8229600" y="3903345"/>
            <a:ext cx="39624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Metodología Activo-Participativa y Lúdica con Experiencias Sensoriales</a:t>
            </a:r>
            <a:r>
              <a:rPr lang="es-ES" dirty="0"/>
              <a:t/>
            </a:r>
            <a:br>
              <a:rPr lang="es-ES" dirty="0"/>
            </a:br>
            <a:r>
              <a:rPr lang="es-ES" sz="800" dirty="0"/>
              <a:t/>
            </a:r>
            <a:br>
              <a:rPr lang="es-ES" sz="800" dirty="0"/>
            </a:br>
            <a:r>
              <a:rPr lang="es-ES" dirty="0"/>
              <a:t>Mediante simulaciones, dinámicas de respiración, relajación guiada y ejercicios vivenciales, los participantes aprenden a reconocer y gestionar sus emociones de manera efectiva. Cada experiencia está diseñada para sentirse real y aplicable al entorno laboral.</a:t>
            </a:r>
          </a:p>
          <a:p>
            <a:endParaRPr lang="es-ES" sz="16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4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2" t="4809" r="372" b="7759"/>
          <a:stretch/>
        </p:blipFill>
        <p:spPr>
          <a:xfrm>
            <a:off x="-3249" y="0"/>
            <a:ext cx="12195249" cy="690210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657601" y="259617"/>
            <a:ext cx="51266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sz="2800" b="1" dirty="0">
                <a:solidFill>
                  <a:srgbClr val="DEA900"/>
                </a:solidFill>
              </a:rPr>
              <a:t>Taller de- Comunicación Efectiva y Relaciones Conscientes</a:t>
            </a:r>
            <a:endParaRPr lang="es-ES" sz="2800" dirty="0">
              <a:solidFill>
                <a:srgbClr val="DEA90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 flipH="1">
            <a:off x="696540" y="1473341"/>
            <a:ext cx="38817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b="1" dirty="0"/>
              <a:t>C</a:t>
            </a:r>
            <a:r>
              <a:rPr lang="es-ES" b="1" dirty="0" smtClean="0"/>
              <a:t>onstruye </a:t>
            </a:r>
            <a:r>
              <a:rPr lang="es-ES" b="1" dirty="0"/>
              <a:t>relaciones laborales más fuertes y </a:t>
            </a:r>
            <a:r>
              <a:rPr lang="es-ES" b="1" dirty="0" smtClean="0"/>
              <a:t>auténticas</a:t>
            </a:r>
            <a:br>
              <a:rPr lang="es-ES" b="1" dirty="0" smtClean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>Fortalece la empatía, la asertividad y la influencia positiva mediante técnicas que mejoran la colaboración y la conexión con equipos y clientes.</a:t>
            </a:r>
          </a:p>
          <a:p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8109679" y="3516565"/>
            <a:ext cx="39624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Metodología Activo-Participativa y Lúdica con Role-</a:t>
            </a:r>
            <a:r>
              <a:rPr lang="es-ES" b="1" dirty="0" err="1"/>
              <a:t>Playing</a:t>
            </a:r>
            <a:r>
              <a:rPr lang="es-ES" b="1" dirty="0"/>
              <a:t/>
            </a:r>
            <a:br>
              <a:rPr lang="es-ES" b="1" dirty="0"/>
            </a:br>
            <a:r>
              <a:rPr lang="es-ES" sz="800" dirty="0"/>
              <a:t/>
            </a:r>
            <a:br>
              <a:rPr lang="es-ES" sz="800" dirty="0"/>
            </a:br>
            <a:r>
              <a:rPr lang="es-ES" dirty="0"/>
              <a:t>A través de juegos de rol, ejercicios interactivos y dinámicas de </a:t>
            </a:r>
            <a:r>
              <a:rPr lang="es-ES" dirty="0" err="1"/>
              <a:t>feedback</a:t>
            </a:r>
            <a:r>
              <a:rPr lang="es-ES" dirty="0"/>
              <a:t>, los participantes experimentan la comunicación desde distintos roles, desarrollando habilidades prácticas y aplicables al día a día laboral.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800" dirty="0" smtClean="0"/>
              <a:t/>
            </a:r>
            <a:br>
              <a:rPr lang="es-ES" sz="800" dirty="0" smtClean="0"/>
            </a:br>
            <a:r>
              <a:rPr lang="es-ES" dirty="0" smtClean="0"/>
              <a:t>El </a:t>
            </a:r>
            <a:r>
              <a:rPr lang="es-ES" dirty="0"/>
              <a:t>aprendizaje se siente cercano, divertido y transformador.</a:t>
            </a:r>
          </a:p>
          <a:p>
            <a:endParaRPr lang="es-ES" sz="16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89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2" t="4809" r="372" b="7759"/>
          <a:stretch/>
        </p:blipFill>
        <p:spPr>
          <a:xfrm>
            <a:off x="-3249" y="0"/>
            <a:ext cx="12195249" cy="690210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657601" y="259617"/>
            <a:ext cx="51266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sz="2800" b="1" dirty="0">
                <a:solidFill>
                  <a:srgbClr val="DEA900"/>
                </a:solidFill>
              </a:rPr>
              <a:t>Taller </a:t>
            </a:r>
            <a:r>
              <a:rPr lang="es-ES" sz="2800" b="1" dirty="0" smtClean="0">
                <a:solidFill>
                  <a:srgbClr val="DEA900"/>
                </a:solidFill>
              </a:rPr>
              <a:t>de Liderazgo Personal y Propósito de vida</a:t>
            </a:r>
            <a:endParaRPr lang="es-ES" sz="2800" dirty="0">
              <a:solidFill>
                <a:srgbClr val="DEA90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 flipH="1">
            <a:off x="696540" y="1473341"/>
            <a:ext cx="3881705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b="1" dirty="0"/>
              <a:t>Inspira y guía con propósito</a:t>
            </a:r>
            <a:br>
              <a:rPr lang="es-ES" b="1" dirty="0"/>
            </a:br>
            <a:r>
              <a:rPr lang="es-ES" sz="800" dirty="0"/>
              <a:t/>
            </a:r>
            <a:br>
              <a:rPr lang="es-ES" sz="800" dirty="0"/>
            </a:br>
            <a:r>
              <a:rPr lang="es-ES" dirty="0"/>
              <a:t>Descubre tu visión personal y profesional, alineando objetivos y talentos para liderar con autenticidad y motivar equipos hacia resultados sostenibles.</a:t>
            </a:r>
          </a:p>
          <a:p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8229600" y="3903345"/>
            <a:ext cx="39624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Metodología Activo-Participativa y Lúdica con Visualización Estratégica</a:t>
            </a:r>
            <a:br>
              <a:rPr lang="es-ES" b="1" dirty="0"/>
            </a:br>
            <a:r>
              <a:rPr lang="es-ES" sz="800" dirty="0"/>
              <a:t/>
            </a:r>
            <a:br>
              <a:rPr lang="es-ES" sz="800" dirty="0"/>
            </a:br>
            <a:r>
              <a:rPr lang="es-ES" dirty="0"/>
              <a:t>Este taller combina ejercicios de reflexión profunda, simulaciones, visualizaciones y coaching aplicado. Cada actividad invita a experimentar el liderazgo en acción, promoviendo cambios tangibles y sostenibles en la vida profesional y personal.</a:t>
            </a:r>
          </a:p>
          <a:p>
            <a:endParaRPr lang="es-ES" sz="16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72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24853" y="224852"/>
            <a:ext cx="398738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/>
              <a:t>DESARROLLO ORGANIZACIONAL</a:t>
            </a:r>
            <a:r>
              <a:rPr lang="es-ES" dirty="0"/>
              <a:t> </a:t>
            </a:r>
            <a:r>
              <a:rPr lang="es-ES" dirty="0" smtClean="0"/>
              <a:t> </a:t>
            </a:r>
            <a:r>
              <a:rPr lang="es-ES" b="1" dirty="0"/>
              <a:t>TALLERES Y PROGRAMAS PARA EMPRESAS</a:t>
            </a:r>
            <a:endParaRPr lang="es-ES" dirty="0"/>
          </a:p>
          <a:p>
            <a:pPr algn="just"/>
            <a:endParaRPr lang="es-ES" sz="8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s-ES" b="1" dirty="0"/>
              <a:t>Desarrollar personas es fortalecer organizaciones</a:t>
            </a:r>
            <a:endParaRPr lang="es-ES" b="1" dirty="0"/>
          </a:p>
          <a:p>
            <a:r>
              <a:rPr lang="es-ES" sz="800" b="1" dirty="0" smtClean="0"/>
              <a:t/>
            </a:r>
            <a:br>
              <a:rPr lang="es-ES" sz="800" b="1" dirty="0" smtClean="0"/>
            </a:br>
            <a:r>
              <a:rPr lang="es-ES" dirty="0"/>
              <a:t>Programas diseñados para potenciar talento, liderazgo consciente y comunicación efectiva.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800" dirty="0" smtClean="0"/>
              <a:t/>
            </a:r>
            <a:br>
              <a:rPr lang="es-ES" sz="800" dirty="0" smtClean="0"/>
            </a:br>
            <a:r>
              <a:rPr lang="es-ES" dirty="0" smtClean="0"/>
              <a:t>Cada </a:t>
            </a:r>
            <a:r>
              <a:rPr lang="es-ES" dirty="0"/>
              <a:t>taller integra dinámicas vivenciales, metodologías participativas y herramientas de coaching aplicadas al entorno laboral.</a:t>
            </a:r>
            <a:endParaRPr lang="es-ES" sz="1600" b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es-ES" sz="1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es-ES" sz="1600" b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es-ES" sz="1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es-ES" sz="1600" b="1" dirty="0" smtClean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endParaRPr lang="es-ES" sz="1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24853" y="4224195"/>
            <a:ext cx="4542020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b="1" dirty="0"/>
              <a:t>Ámbitos de formación:</a:t>
            </a:r>
            <a:endParaRPr lang="es-ES" dirty="0"/>
          </a:p>
          <a:p>
            <a:pPr lvl="0"/>
            <a:r>
              <a:rPr lang="es-ES" sz="800" b="1" dirty="0" smtClean="0"/>
              <a:t/>
            </a:r>
            <a:br>
              <a:rPr lang="es-ES" sz="800" b="1" dirty="0" smtClean="0"/>
            </a:br>
            <a:r>
              <a:rPr lang="es-ES" dirty="0"/>
              <a:t>Competencias estratégicas: liderazgo, trabajo en equipo, gestión del cambio</a:t>
            </a:r>
          </a:p>
          <a:p>
            <a:pPr lvl="0"/>
            <a:r>
              <a:rPr lang="es-ES" dirty="0"/>
              <a:t>Competencias </a:t>
            </a:r>
            <a:r>
              <a:rPr lang="es-ES" dirty="0" err="1"/>
              <a:t>intratégicas</a:t>
            </a:r>
            <a:r>
              <a:rPr lang="es-ES" dirty="0"/>
              <a:t>: comunicación, empatía, inteligencia emocional</a:t>
            </a:r>
          </a:p>
          <a:p>
            <a:pPr lvl="0"/>
            <a:r>
              <a:rPr lang="es-ES" dirty="0"/>
              <a:t>Eficacia personal y bienestar laboral</a:t>
            </a:r>
          </a:p>
          <a:p>
            <a:pPr lvl="0"/>
            <a:r>
              <a:rPr lang="es-ES" dirty="0"/>
              <a:t>Cultura organizacional y clima de colaboración</a:t>
            </a:r>
          </a:p>
          <a:p>
            <a:pPr algn="just"/>
            <a:endParaRPr lang="es-ES" b="1" dirty="0" smtClean="0"/>
          </a:p>
          <a:p>
            <a:pPr algn="just"/>
            <a:endParaRPr lang="es-ES" b="1" dirty="0"/>
          </a:p>
          <a:p>
            <a:pPr algn="just"/>
            <a:endParaRPr lang="es-ES" b="1" dirty="0" smtClean="0"/>
          </a:p>
          <a:p>
            <a:pPr algn="just"/>
            <a:endParaRPr lang="es-ES" dirty="0"/>
          </a:p>
          <a:p>
            <a:pPr algn="just"/>
            <a:endParaRPr lang="es-ES" sz="1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886793" y="419724"/>
            <a:ext cx="42871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i="1" dirty="0">
                <a:solidFill>
                  <a:srgbClr val="DEA900"/>
                </a:solidFill>
              </a:rPr>
              <a:t>El cambio verdadero comienza dentro. Desde allí florecen las personas y las empresas.</a:t>
            </a:r>
            <a:endParaRPr lang="es-ES" sz="2000" dirty="0">
              <a:solidFill>
                <a:srgbClr val="DEA900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8919148" y="4335824"/>
            <a:ext cx="304300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Beneficio clave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sz="8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/>
            </a:r>
            <a:br>
              <a:rPr lang="es-ES" sz="8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s-ES" dirty="0" smtClean="0"/>
              <a:t>Cada </a:t>
            </a:r>
            <a:r>
              <a:rPr lang="es-ES" dirty="0"/>
              <a:t>taller es una experiencia que renueva tu energía, mejora tus vínculos y te conecta con tu equilibrio interior. 🌿</a:t>
            </a:r>
            <a:r>
              <a:rPr lang="es-E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1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2" t="4809" r="372" b="7759"/>
          <a:stretch/>
        </p:blipFill>
        <p:spPr>
          <a:xfrm>
            <a:off x="-3249" y="0"/>
            <a:ext cx="12195249" cy="690210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657601" y="259617"/>
            <a:ext cx="51266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sz="2800" b="1" dirty="0">
                <a:solidFill>
                  <a:srgbClr val="DEA900"/>
                </a:solidFill>
              </a:rPr>
              <a:t>Taller </a:t>
            </a:r>
            <a:r>
              <a:rPr lang="es-ES" sz="2800" b="1" dirty="0" smtClean="0">
                <a:solidFill>
                  <a:srgbClr val="DEA900"/>
                </a:solidFill>
              </a:rPr>
              <a:t>de Calidad de atención al cliente</a:t>
            </a:r>
            <a:endParaRPr lang="es-ES" sz="2800" dirty="0">
              <a:solidFill>
                <a:srgbClr val="DEA90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 flipH="1">
            <a:off x="696540" y="1473341"/>
            <a:ext cx="3881705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Transforma la experiencia del cliente y fortalece la fidelidad</a:t>
            </a:r>
            <a:br>
              <a:rPr lang="es-ES" b="1" dirty="0"/>
            </a:br>
            <a:r>
              <a:rPr lang="es-ES" sz="800" dirty="0"/>
              <a:t/>
            </a:r>
            <a:br>
              <a:rPr lang="es-ES" sz="800" dirty="0"/>
            </a:br>
            <a:r>
              <a:rPr lang="es-ES" dirty="0"/>
              <a:t>Aprende a crear interacciones memorables que generan confianza y satisfacción. Este taller combina dinámicas de rol, simulaciones y ejercicios de reflexión para mejorar la empatía, la escucha activa y la resolución efectiva de necesidades del cliente.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8229600" y="4354260"/>
            <a:ext cx="3962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Metodología Activo-Participativa y Lúdica con Role-</a:t>
            </a:r>
            <a:r>
              <a:rPr lang="es-ES" b="1" dirty="0" err="1"/>
              <a:t>Playing</a:t>
            </a:r>
            <a:r>
              <a:rPr lang="es-ES" b="1" dirty="0"/>
              <a:t/>
            </a:r>
            <a:br>
              <a:rPr lang="es-ES" b="1" dirty="0"/>
            </a:br>
            <a:r>
              <a:rPr lang="es-ES" sz="800" dirty="0"/>
              <a:t/>
            </a:r>
            <a:br>
              <a:rPr lang="es-ES" sz="800" dirty="0"/>
            </a:br>
            <a:r>
              <a:rPr lang="es-ES" dirty="0"/>
              <a:t>Los participantes viven situaciones reales, analizan respuestas y aplican estrategias efectivas de manera práctica y divertida. Cada actividad fortalece habilidades que se transfieren directamente al entorno laboral.</a:t>
            </a:r>
          </a:p>
          <a:p>
            <a:endParaRPr lang="es-ES" sz="16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16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2" t="4809" r="372" b="7759"/>
          <a:stretch/>
        </p:blipFill>
        <p:spPr>
          <a:xfrm>
            <a:off x="-3249" y="0"/>
            <a:ext cx="12195249" cy="690210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657601" y="259617"/>
            <a:ext cx="5126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sz="3200" b="1" dirty="0">
                <a:solidFill>
                  <a:srgbClr val="DEA900"/>
                </a:solidFill>
              </a:rPr>
              <a:t>Taller </a:t>
            </a:r>
            <a:r>
              <a:rPr lang="es-ES" sz="3200" b="1" dirty="0" smtClean="0">
                <a:solidFill>
                  <a:srgbClr val="DEA900"/>
                </a:solidFill>
              </a:rPr>
              <a:t>de Técnicas de Venta</a:t>
            </a:r>
            <a:endParaRPr lang="es-ES" sz="3200" dirty="0">
              <a:solidFill>
                <a:srgbClr val="DEA90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 flipH="1">
            <a:off x="651569" y="1104009"/>
            <a:ext cx="3881705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Convierte oportunidades en resultados concretos</a:t>
            </a:r>
            <a:br>
              <a:rPr lang="es-ES" b="1" dirty="0"/>
            </a:br>
            <a:r>
              <a:rPr lang="es-ES" sz="800" dirty="0"/>
              <a:t/>
            </a:r>
            <a:br>
              <a:rPr lang="es-ES" sz="800" dirty="0"/>
            </a:br>
            <a:r>
              <a:rPr lang="es-ES" dirty="0"/>
              <a:t>Desarrolla habilidades clave para identificar necesidades, presentar soluciones y cerrar ventas con éxito. Este curso combina ejercicios prácticos, dinámicas de negociación y simulaciones interactivas para potenciar la efectividad comercial.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8229600" y="4200372"/>
            <a:ext cx="39624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Metodología Activo-Participativa y Lúdica con Simulaciones Comerciales</a:t>
            </a:r>
            <a:endParaRPr lang="es-ES" dirty="0"/>
          </a:p>
          <a:p>
            <a:r>
              <a:rPr lang="es-ES" dirty="0"/>
              <a:t>Cada participante practica escenarios de venta reales en un entorno seguro y dinámico. El aprendizaje se refuerza con </a:t>
            </a:r>
            <a:r>
              <a:rPr lang="es-ES" dirty="0" err="1"/>
              <a:t>feedback</a:t>
            </a:r>
            <a:r>
              <a:rPr lang="es-ES" dirty="0"/>
              <a:t> inmediato, juegos de rol y competencias que motivan y transforman la experiencia de aprendizaje.</a:t>
            </a:r>
          </a:p>
          <a:p>
            <a:endParaRPr lang="es-ES" sz="16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39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2" t="4809" r="372" b="7759"/>
          <a:stretch/>
        </p:blipFill>
        <p:spPr>
          <a:xfrm>
            <a:off x="-3249" y="0"/>
            <a:ext cx="12195249" cy="690210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657601" y="259617"/>
            <a:ext cx="51266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sz="3200" b="1" dirty="0" smtClean="0">
                <a:solidFill>
                  <a:srgbClr val="DEA900"/>
                </a:solidFill>
              </a:rPr>
              <a:t>Curso de Formador de Formadores</a:t>
            </a:r>
            <a:endParaRPr lang="es-ES" sz="3200" dirty="0">
              <a:solidFill>
                <a:srgbClr val="DEA90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 flipH="1">
            <a:off x="681549" y="1552886"/>
            <a:ext cx="388170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Desarrolla líderes que inspiran y enseñan con impacto</a:t>
            </a:r>
            <a:endParaRPr lang="es-ES" dirty="0"/>
          </a:p>
          <a:p>
            <a:r>
              <a:rPr lang="es-ES" sz="800" dirty="0"/>
              <a:t/>
            </a:r>
            <a:br>
              <a:rPr lang="es-ES" sz="800" dirty="0"/>
            </a:br>
            <a:r>
              <a:rPr lang="es-ES" dirty="0"/>
              <a:t>Aprende a planificar, diseñar y ejecutar programas de formación efectivos, motivadores y </a:t>
            </a:r>
            <a:r>
              <a:rPr lang="es-ES" dirty="0" smtClean="0"/>
              <a:t>transformadores dentro de tu Empresa. </a:t>
            </a:r>
            <a:br>
              <a:rPr lang="es-ES" dirty="0" smtClean="0"/>
            </a:br>
            <a:r>
              <a:rPr lang="es-ES" sz="800" dirty="0" smtClean="0"/>
              <a:t/>
            </a:r>
            <a:br>
              <a:rPr lang="es-ES" sz="800" dirty="0" smtClean="0"/>
            </a:br>
            <a:r>
              <a:rPr lang="es-ES" dirty="0" smtClean="0"/>
              <a:t>El </a:t>
            </a:r>
            <a:r>
              <a:rPr lang="es-ES" dirty="0"/>
              <a:t>curso fortalece habilidades de comunicación, diseño didáctico y manejo de grupos.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8229600" y="4200372"/>
            <a:ext cx="3962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Metodología Activo-Participativa y Lúdica con Micro-enseñanzas</a:t>
            </a:r>
            <a:br>
              <a:rPr lang="es-ES" b="1" dirty="0"/>
            </a:br>
            <a:r>
              <a:rPr lang="es-ES" sz="800" dirty="0"/>
              <a:t/>
            </a:r>
            <a:br>
              <a:rPr lang="es-ES" sz="800" dirty="0"/>
            </a:br>
            <a:r>
              <a:rPr lang="es-ES" dirty="0"/>
              <a:t>Los participantes practican técnicas de enseñanza y facilitación en vivo, reciben retroalimentación constructiva y aplican estrategias de </a:t>
            </a:r>
            <a:r>
              <a:rPr lang="es-ES" dirty="0" err="1"/>
              <a:t>gamificación</a:t>
            </a:r>
            <a:r>
              <a:rPr lang="es-ES" dirty="0"/>
              <a:t> para mantener la atención y motivación de sus futuros alumnos.</a:t>
            </a:r>
          </a:p>
          <a:p>
            <a:endParaRPr lang="es-ES" sz="16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05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2" t="4809" r="372" b="7759"/>
          <a:stretch/>
        </p:blipFill>
        <p:spPr>
          <a:xfrm>
            <a:off x="-3249" y="0"/>
            <a:ext cx="12195249" cy="690210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657601" y="259617"/>
            <a:ext cx="51266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sz="3200" b="1" dirty="0" smtClean="0">
                <a:solidFill>
                  <a:srgbClr val="DEA900"/>
                </a:solidFill>
              </a:rPr>
              <a:t>Taller de Herramientas de Liderazgo efectivo</a:t>
            </a:r>
            <a:endParaRPr lang="es-ES" sz="3200" dirty="0">
              <a:solidFill>
                <a:srgbClr val="DEA90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 flipH="1">
            <a:off x="681549" y="1552886"/>
            <a:ext cx="388170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Potencia tu capacidad de liderar equipos y proyectos</a:t>
            </a:r>
            <a:br>
              <a:rPr lang="es-ES" b="1" dirty="0"/>
            </a:br>
            <a:r>
              <a:rPr lang="es-ES" sz="800" dirty="0"/>
              <a:t/>
            </a:r>
            <a:br>
              <a:rPr lang="es-ES" sz="800" dirty="0"/>
            </a:br>
            <a:r>
              <a:rPr lang="es-ES" dirty="0"/>
              <a:t>Descubre cómo liderar con confianza, motivar personas y gestionar cambios con eficacia.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800" dirty="0" smtClean="0"/>
              <a:t/>
            </a:r>
            <a:br>
              <a:rPr lang="es-ES" sz="800" dirty="0" smtClean="0"/>
            </a:br>
            <a:r>
              <a:rPr lang="es-ES" dirty="0" smtClean="0"/>
              <a:t>Este </a:t>
            </a:r>
            <a:r>
              <a:rPr lang="es-ES" dirty="0"/>
              <a:t>taller combina dinámicas de liderazgo situacional, ejercicios de autoconocimiento y casos prácticos de toma de decisiones.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8229600" y="4053181"/>
            <a:ext cx="3962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Metodología Activo-Participativa y Lúdica con Dinámicas de Liderazgo</a:t>
            </a:r>
            <a:br>
              <a:rPr lang="es-ES" b="1" dirty="0"/>
            </a:br>
            <a:r>
              <a:rPr lang="es-ES" sz="800" dirty="0"/>
              <a:t/>
            </a:r>
            <a:br>
              <a:rPr lang="es-ES" sz="800" dirty="0"/>
            </a:br>
            <a:r>
              <a:rPr lang="es-ES" dirty="0"/>
              <a:t>Se aprenden estrategias de liderazgo aplicadas mediante simulaciones, juegos de equipo y ejercicios de reflexión.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800" dirty="0" smtClean="0"/>
              <a:t/>
            </a:r>
            <a:br>
              <a:rPr lang="es-ES" sz="800" dirty="0" smtClean="0"/>
            </a:br>
            <a:r>
              <a:rPr lang="es-ES" dirty="0" smtClean="0"/>
              <a:t>Cada </a:t>
            </a:r>
            <a:r>
              <a:rPr lang="es-ES" dirty="0"/>
              <a:t>actividad genera aprendizaje vivencial y fortalecimiento de competencias clave.</a:t>
            </a:r>
          </a:p>
          <a:p>
            <a:endParaRPr lang="es-ES" sz="1600" b="1" dirty="0" smtClean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87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2" t="4809" r="372" b="7759"/>
          <a:stretch/>
        </p:blipFill>
        <p:spPr>
          <a:xfrm>
            <a:off x="-3249" y="0"/>
            <a:ext cx="12195249" cy="690210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702569" y="0"/>
            <a:ext cx="50217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sz="3200" b="1" dirty="0" smtClean="0">
                <a:solidFill>
                  <a:srgbClr val="DEA900"/>
                </a:solidFill>
              </a:rPr>
              <a:t>Taller de Técnicas para Hablar en Público</a:t>
            </a:r>
            <a:endParaRPr lang="es-ES" sz="3200" dirty="0">
              <a:solidFill>
                <a:srgbClr val="DEA90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 flipH="1">
            <a:off x="696538" y="1519062"/>
            <a:ext cx="388170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Impacta y convence a tu audiencia con confianza</a:t>
            </a:r>
            <a:br>
              <a:rPr lang="es-ES" b="1" dirty="0"/>
            </a:br>
            <a:r>
              <a:rPr lang="es-ES" sz="800" dirty="0"/>
              <a:t/>
            </a:r>
            <a:br>
              <a:rPr lang="es-ES" sz="800" dirty="0"/>
            </a:br>
            <a:r>
              <a:rPr lang="es-ES" dirty="0"/>
              <a:t>Aprende a expresarte con claridad, seguridad y persuasión frente a cualquier público. Este curso combina ejercicios prácticos, simulaciones de presentación y técnicas de </a:t>
            </a:r>
            <a:r>
              <a:rPr lang="es-ES" dirty="0" err="1"/>
              <a:t>storytelling</a:t>
            </a:r>
            <a:r>
              <a:rPr lang="es-ES" dirty="0"/>
              <a:t> para mejorar la oratoria.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8229600" y="3872567"/>
            <a:ext cx="39624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Metodología Activo-Participativa y Lúdica con Prácticas Escénicas</a:t>
            </a:r>
            <a:br>
              <a:rPr lang="es-ES" b="1" dirty="0"/>
            </a:br>
            <a:r>
              <a:rPr lang="es-ES" sz="800" dirty="0"/>
              <a:t/>
            </a:r>
            <a:br>
              <a:rPr lang="es-ES" sz="800" dirty="0"/>
            </a:br>
            <a:r>
              <a:rPr lang="es-ES" dirty="0"/>
              <a:t>Cada participante realiza exposiciones reales, recibe retroalimentación inmediata y aplica estrategias de comunicación efectiva y control del lenguaje corporal.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800" dirty="0" smtClean="0"/>
              <a:t/>
            </a:r>
            <a:br>
              <a:rPr lang="es-ES" sz="800" dirty="0" smtClean="0"/>
            </a:br>
            <a:r>
              <a:rPr lang="es-ES" dirty="0" smtClean="0"/>
              <a:t>La </a:t>
            </a:r>
            <a:r>
              <a:rPr lang="es-ES" dirty="0"/>
              <a:t>práctica constante refuerza la confianza y el impacto.</a:t>
            </a:r>
          </a:p>
        </p:txBody>
      </p:sp>
    </p:spTree>
    <p:extLst>
      <p:ext uri="{BB962C8B-B14F-4D97-AF65-F5344CB8AC3E}">
        <p14:creationId xmlns:p14="http://schemas.microsoft.com/office/powerpoint/2010/main" val="195139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2" t="4809" r="372" b="7759"/>
          <a:stretch/>
        </p:blipFill>
        <p:spPr>
          <a:xfrm>
            <a:off x="-3249" y="0"/>
            <a:ext cx="12195249" cy="690210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867462" y="0"/>
            <a:ext cx="49617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s-ES" sz="2800" b="1" dirty="0" smtClean="0">
                <a:solidFill>
                  <a:srgbClr val="DEA900"/>
                </a:solidFill>
              </a:rPr>
              <a:t>Del Marketing Tradicional hacia el Marketing Digital</a:t>
            </a:r>
            <a:endParaRPr lang="es-ES" sz="2800" dirty="0">
              <a:solidFill>
                <a:srgbClr val="DEA90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 flipH="1">
            <a:off x="726519" y="1129318"/>
            <a:ext cx="3881705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Transforma tu estrategia y conecta con el cliente del siglo </a:t>
            </a:r>
            <a:r>
              <a:rPr lang="es-ES" b="1" dirty="0" smtClean="0"/>
              <a:t>XXI</a:t>
            </a:r>
            <a:br>
              <a:rPr lang="es-ES" b="1" dirty="0" smtClean="0"/>
            </a:br>
            <a:r>
              <a:rPr lang="es-ES" sz="800" dirty="0"/>
              <a:t/>
            </a:r>
            <a:br>
              <a:rPr lang="es-ES" sz="800" dirty="0"/>
            </a:br>
            <a:r>
              <a:rPr lang="es-ES" dirty="0"/>
              <a:t>Aprende a migrar de estrategias tradicionales a herramientas digitales efectivas.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800" dirty="0" smtClean="0"/>
              <a:t/>
            </a:r>
            <a:br>
              <a:rPr lang="es-ES" sz="800" dirty="0" smtClean="0"/>
            </a:br>
            <a:r>
              <a:rPr lang="es-ES" dirty="0" smtClean="0"/>
              <a:t>Este </a:t>
            </a:r>
            <a:r>
              <a:rPr lang="es-ES" dirty="0"/>
              <a:t>curso te permite comprender las nuevas tendencias del marketing, aprovechar redes sociales, email marketing y contenidos digitales para potenciar ventas y visibilidad de tu marca.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8229600" y="3073333"/>
            <a:ext cx="396240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Metodología Activo-Participativa y Lúdica con Talleres </a:t>
            </a:r>
            <a:r>
              <a:rPr lang="es-ES" b="1" dirty="0" smtClean="0"/>
              <a:t>Prácticos</a:t>
            </a:r>
            <a:br>
              <a:rPr lang="es-ES" b="1" dirty="0" smtClean="0"/>
            </a:br>
            <a:r>
              <a:rPr lang="es-ES" sz="800" dirty="0"/>
              <a:t/>
            </a:r>
            <a:br>
              <a:rPr lang="es-ES" sz="800" dirty="0"/>
            </a:br>
            <a:r>
              <a:rPr lang="es-ES" dirty="0"/>
              <a:t>Mediante ejercicios interactivos, simulaciones de campañas digitales y análisis de casos reales, los participantes diseñan estrategias aplicables a su entorno laboral.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sz="800" dirty="0" smtClean="0"/>
              <a:t/>
            </a:r>
            <a:br>
              <a:rPr lang="es-ES" sz="800" dirty="0" smtClean="0"/>
            </a:br>
            <a:r>
              <a:rPr lang="es-ES" dirty="0" smtClean="0"/>
              <a:t>Cada </a:t>
            </a:r>
            <a:r>
              <a:rPr lang="es-ES" dirty="0"/>
              <a:t>actividad combina práctica, creatividad y </a:t>
            </a:r>
            <a:r>
              <a:rPr lang="es-ES" dirty="0" err="1"/>
              <a:t>feedback</a:t>
            </a:r>
            <a:r>
              <a:rPr lang="es-ES" dirty="0"/>
              <a:t> inmediato, convirtiendo el aprendizaje en experiencia vivencial y resultados concretos.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8964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19638</TotalTime>
  <Words>451</Words>
  <Application>Microsoft Office PowerPoint</Application>
  <PresentationFormat>Panorámica</PresentationFormat>
  <Paragraphs>96</Paragraphs>
  <Slides>13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Verdana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Eduardo Troncoso Monroy</dc:creator>
  <cp:lastModifiedBy>Lenovo</cp:lastModifiedBy>
  <cp:revision>105</cp:revision>
  <dcterms:created xsi:type="dcterms:W3CDTF">2024-09-10T15:15:32Z</dcterms:created>
  <dcterms:modified xsi:type="dcterms:W3CDTF">2025-10-14T02:38:20Z</dcterms:modified>
</cp:coreProperties>
</file>